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7" r:id="rId7"/>
    <p:sldId id="263" r:id="rId8"/>
    <p:sldId id="260" r:id="rId9"/>
    <p:sldId id="265" r:id="rId10"/>
    <p:sldId id="264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D1AE7-87F5-0947-B6BE-E198751FD09B}" v="25" dt="2024-01-31T04:49:03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9"/>
    <p:restoredTop sz="95853"/>
  </p:normalViewPr>
  <p:slideViewPr>
    <p:cSldViewPr snapToGrid="0" snapToObjects="1">
      <p:cViewPr varScale="1">
        <p:scale>
          <a:sx n="141" d="100"/>
          <a:sy n="141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sh S" userId="3ef5c3afb3373493" providerId="LiveId" clId="{525D1AE7-87F5-0947-B6BE-E198751FD09B}"/>
    <pc:docChg chg="undo custSel addSld modSld sldOrd">
      <pc:chgData name="Harish S" userId="3ef5c3afb3373493" providerId="LiveId" clId="{525D1AE7-87F5-0947-B6BE-E198751FD09B}" dt="2024-01-31T12:22:26.471" v="146" actId="20577"/>
      <pc:docMkLst>
        <pc:docMk/>
      </pc:docMkLst>
      <pc:sldChg chg="modSp mod modTransition">
        <pc:chgData name="Harish S" userId="3ef5c3afb3373493" providerId="LiveId" clId="{525D1AE7-87F5-0947-B6BE-E198751FD09B}" dt="2024-01-31T08:26:08.501" v="132" actId="20577"/>
        <pc:sldMkLst>
          <pc:docMk/>
          <pc:sldMk cId="0" sldId="256"/>
        </pc:sldMkLst>
        <pc:spChg chg="mod">
          <ac:chgData name="Harish S" userId="3ef5c3afb3373493" providerId="LiveId" clId="{525D1AE7-87F5-0947-B6BE-E198751FD09B}" dt="2024-01-31T08:26:08.501" v="132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Harish S" userId="3ef5c3afb3373493" providerId="LiveId" clId="{525D1AE7-87F5-0947-B6BE-E198751FD09B}" dt="2024-01-31T08:16:12.703" v="93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 mod modTransition">
        <pc:chgData name="Harish S" userId="3ef5c3afb3373493" providerId="LiveId" clId="{525D1AE7-87F5-0947-B6BE-E198751FD09B}" dt="2024-01-31T04:48:53.605" v="90"/>
        <pc:sldMkLst>
          <pc:docMk/>
          <pc:sldMk cId="0" sldId="257"/>
        </pc:sldMkLst>
        <pc:spChg chg="mod">
          <ac:chgData name="Harish S" userId="3ef5c3afb3373493" providerId="LiveId" clId="{525D1AE7-87F5-0947-B6BE-E198751FD09B}" dt="2024-01-31T04:38:55.952" v="72" actId="207"/>
          <ac:spMkLst>
            <pc:docMk/>
            <pc:sldMk cId="0" sldId="257"/>
            <ac:spMk id="4" creationId="{00000000-0000-0000-0000-000000000000}"/>
          </ac:spMkLst>
        </pc:spChg>
      </pc:sldChg>
      <pc:sldChg chg="modTransition">
        <pc:chgData name="Harish S" userId="3ef5c3afb3373493" providerId="LiveId" clId="{525D1AE7-87F5-0947-B6BE-E198751FD09B}" dt="2024-01-31T04:46:36.930" v="78"/>
        <pc:sldMkLst>
          <pc:docMk/>
          <pc:sldMk cId="0" sldId="258"/>
        </pc:sldMkLst>
      </pc:sldChg>
      <pc:sldChg chg="modTransition">
        <pc:chgData name="Harish S" userId="3ef5c3afb3373493" providerId="LiveId" clId="{525D1AE7-87F5-0947-B6BE-E198751FD09B}" dt="2024-01-31T04:46:40.937" v="79"/>
        <pc:sldMkLst>
          <pc:docMk/>
          <pc:sldMk cId="0" sldId="259"/>
        </pc:sldMkLst>
      </pc:sldChg>
      <pc:sldChg chg="ord modTransition">
        <pc:chgData name="Harish S" userId="3ef5c3afb3373493" providerId="LiveId" clId="{525D1AE7-87F5-0947-B6BE-E198751FD09B}" dt="2024-01-31T08:18:40.727" v="95" actId="20578"/>
        <pc:sldMkLst>
          <pc:docMk/>
          <pc:sldMk cId="0" sldId="260"/>
        </pc:sldMkLst>
      </pc:sldChg>
      <pc:sldChg chg="addSp delSp modSp mod modTransition">
        <pc:chgData name="Harish S" userId="3ef5c3afb3373493" providerId="LiveId" clId="{525D1AE7-87F5-0947-B6BE-E198751FD09B}" dt="2024-01-31T12:22:26.471" v="146" actId="20577"/>
        <pc:sldMkLst>
          <pc:docMk/>
          <pc:sldMk cId="0" sldId="261"/>
        </pc:sldMkLst>
        <pc:spChg chg="mod">
          <ac:chgData name="Harish S" userId="3ef5c3afb3373493" providerId="LiveId" clId="{525D1AE7-87F5-0947-B6BE-E198751FD09B}" dt="2024-01-31T12:22:26.471" v="146" actId="20577"/>
          <ac:spMkLst>
            <pc:docMk/>
            <pc:sldMk cId="0" sldId="261"/>
            <ac:spMk id="4" creationId="{00000000-0000-0000-0000-000000000000}"/>
          </ac:spMkLst>
        </pc:spChg>
        <pc:picChg chg="add del mod">
          <ac:chgData name="Harish S" userId="3ef5c3afb3373493" providerId="LiveId" clId="{525D1AE7-87F5-0947-B6BE-E198751FD09B}" dt="2024-01-31T04:32:35.430" v="67" actId="21"/>
          <ac:picMkLst>
            <pc:docMk/>
            <pc:sldMk cId="0" sldId="261"/>
            <ac:picMk id="6" creationId="{0AD8DD8D-FD29-40A9-6036-98348331DC86}"/>
          </ac:picMkLst>
        </pc:picChg>
        <pc:picChg chg="add mod">
          <ac:chgData name="Harish S" userId="3ef5c3afb3373493" providerId="LiveId" clId="{525D1AE7-87F5-0947-B6BE-E198751FD09B}" dt="2024-01-31T04:32:57.707" v="71" actId="1076"/>
          <ac:picMkLst>
            <pc:docMk/>
            <pc:sldMk cId="0" sldId="261"/>
            <ac:picMk id="7" creationId="{FC2849A8-DD84-81B5-6A68-C9CCA6DFA273}"/>
          </ac:picMkLst>
        </pc:picChg>
      </pc:sldChg>
      <pc:sldChg chg="ord modTransition">
        <pc:chgData name="Harish S" userId="3ef5c3afb3373493" providerId="LiveId" clId="{525D1AE7-87F5-0947-B6BE-E198751FD09B}" dt="2024-01-31T08:18:50.100" v="97" actId="20578"/>
        <pc:sldMkLst>
          <pc:docMk/>
          <pc:sldMk cId="0" sldId="263"/>
        </pc:sldMkLst>
      </pc:sldChg>
      <pc:sldChg chg="modTransition">
        <pc:chgData name="Harish S" userId="3ef5c3afb3373493" providerId="LiveId" clId="{525D1AE7-87F5-0947-B6BE-E198751FD09B}" dt="2024-01-31T04:47:05.240" v="86"/>
        <pc:sldMkLst>
          <pc:docMk/>
          <pc:sldMk cId="0" sldId="264"/>
        </pc:sldMkLst>
      </pc:sldChg>
      <pc:sldChg chg="ord modTransition">
        <pc:chgData name="Harish S" userId="3ef5c3afb3373493" providerId="LiveId" clId="{525D1AE7-87F5-0947-B6BE-E198751FD09B}" dt="2024-01-31T08:18:34.112" v="94" actId="20578"/>
        <pc:sldMkLst>
          <pc:docMk/>
          <pc:sldMk cId="0" sldId="265"/>
        </pc:sldMkLst>
      </pc:sldChg>
      <pc:sldChg chg="modTransition">
        <pc:chgData name="Harish S" userId="3ef5c3afb3373493" providerId="LiveId" clId="{525D1AE7-87F5-0947-B6BE-E198751FD09B}" dt="2024-01-31T04:47:14.637" v="88"/>
        <pc:sldMkLst>
          <pc:docMk/>
          <pc:sldMk cId="0" sldId="266"/>
        </pc:sldMkLst>
      </pc:sldChg>
      <pc:sldChg chg="addSp modSp new mod modTransition">
        <pc:chgData name="Harish S" userId="3ef5c3afb3373493" providerId="LiveId" clId="{525D1AE7-87F5-0947-B6BE-E198751FD09B}" dt="2024-01-31T04:46:51.085" v="82"/>
        <pc:sldMkLst>
          <pc:docMk/>
          <pc:sldMk cId="2435729115" sldId="267"/>
        </pc:sldMkLst>
        <pc:spChg chg="add mod">
          <ac:chgData name="Harish S" userId="3ef5c3afb3373493" providerId="LiveId" clId="{525D1AE7-87F5-0947-B6BE-E198751FD09B}" dt="2024-01-31T04:29:00.553" v="48" actId="1076"/>
          <ac:spMkLst>
            <pc:docMk/>
            <pc:sldMk cId="2435729115" sldId="267"/>
            <ac:spMk id="2" creationId="{ABFD836D-74ED-B13C-5804-2F7CCB8B6B4A}"/>
          </ac:spMkLst>
        </pc:spChg>
        <pc:spChg chg="add mod">
          <ac:chgData name="Harish S" userId="3ef5c3afb3373493" providerId="LiveId" clId="{525D1AE7-87F5-0947-B6BE-E198751FD09B}" dt="2024-01-31T04:29:35.714" v="57" actId="20577"/>
          <ac:spMkLst>
            <pc:docMk/>
            <pc:sldMk cId="2435729115" sldId="267"/>
            <ac:spMk id="3" creationId="{217A22A4-BEE1-7ECB-C83F-31E82DECDACC}"/>
          </ac:spMkLst>
        </pc:spChg>
        <pc:picChg chg="add mod">
          <ac:chgData name="Harish S" userId="3ef5c3afb3373493" providerId="LiveId" clId="{525D1AE7-87F5-0947-B6BE-E198751FD09B}" dt="2024-01-31T04:30:29.411" v="61" actId="1076"/>
          <ac:picMkLst>
            <pc:docMk/>
            <pc:sldMk cId="2435729115" sldId="267"/>
            <ac:picMk id="4" creationId="{65E2E3AD-5D81-73B0-2976-3B806141B1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167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3652" y="1606036"/>
            <a:ext cx="8229600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300"/>
              </a:lnSpc>
            </a:pPr>
            <a:r>
              <a:rPr lang="en-US" sz="45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Attendance System Using </a:t>
            </a:r>
            <a:r>
              <a:rPr lang="en-US" sz="4500" b="1" kern="0" spc="-12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- Recognition</a:t>
            </a:r>
            <a:endParaRPr lang="en-US" sz="4500" dirty="0"/>
          </a:p>
        </p:txBody>
      </p:sp>
      <p:sp>
        <p:nvSpPr>
          <p:cNvPr id="6" name="Text 1"/>
          <p:cNvSpPr/>
          <p:nvPr/>
        </p:nvSpPr>
        <p:spPr>
          <a:xfrm>
            <a:off x="5923314" y="3765676"/>
            <a:ext cx="3657600" cy="1280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6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endParaRPr lang="en-US" sz="1600" dirty="0"/>
          </a:p>
          <a:p>
            <a:pPr algn="l">
              <a:lnSpc>
                <a:spcPts val="1680"/>
              </a:lnSpc>
            </a:pPr>
            <a:endParaRPr lang="en-US" sz="1600" dirty="0"/>
          </a:p>
          <a:p>
            <a:pPr algn="l">
              <a:lnSpc>
                <a:spcPts val="1680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</a:t>
            </a:r>
            <a:r>
              <a:rPr lang="en-US" sz="1600" b="0" kern="0" spc="-12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Harish.S</a:t>
            </a: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B.TECH-AI&amp;DS</a:t>
            </a:r>
            <a:endParaRPr lang="en-US" sz="1600" dirty="0"/>
          </a:p>
          <a:p>
            <a:pPr algn="l">
              <a:lnSpc>
                <a:spcPts val="1680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</a:t>
            </a:r>
            <a:r>
              <a:rPr lang="en-US" sz="1600" b="0" kern="0" spc="-12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Shanmathi.L.A</a:t>
            </a: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B.TECH-AI&amp;DS</a:t>
            </a:r>
            <a:endParaRPr lang="en-US" sz="1600" dirty="0"/>
          </a:p>
          <a:p>
            <a:pPr algn="l">
              <a:lnSpc>
                <a:spcPts val="1680"/>
              </a:lnSpc>
            </a:pP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</a:t>
            </a:r>
            <a:r>
              <a:rPr lang="en-US" sz="1600" b="0" kern="0" spc="-12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Swetha.S</a:t>
            </a:r>
            <a:r>
              <a:rPr lang="en-US" sz="16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B.E-CSE</a:t>
            </a:r>
            <a:endParaRPr lang="en-US" sz="1600" dirty="0"/>
          </a:p>
          <a:p>
            <a:pPr algn="l">
              <a:lnSpc>
                <a:spcPts val="1680"/>
              </a:lnSpc>
            </a:pP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aec8e6e-c5ea-4d25-a880-c7847d0b05cc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9462107">
            <a:off x="6959504" y="-3005023"/>
            <a:ext cx="3921896" cy="57432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6805" y="323287"/>
            <a:ext cx="54864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 b="0" dirty="0">
                <a:solidFill>
                  <a:srgbClr val="211E28"/>
                </a:solidFill>
                <a:latin typeface="Acme" pitchFamily="34" charset="0"/>
                <a:ea typeface="Acme" pitchFamily="34" charset="-122"/>
                <a:cs typeface="Acme" pitchFamily="34" charset="-120"/>
              </a:rPr>
              <a:t>Future improvements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475488" y="1558075"/>
            <a:ext cx="8229600" cy="2346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64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cme" pitchFamily="34" charset="0"/>
                <a:ea typeface="Acme" pitchFamily="34" charset="-122"/>
                <a:cs typeface="Acme" pitchFamily="34" charset="-120"/>
              </a:rPr>
              <a:t>Future improvements could include addressing limitations related to lighting conditions, Enhancements in the user interface for better user experience.</a:t>
            </a:r>
            <a:endParaRPr lang="en-US" sz="2400" dirty="0"/>
          </a:p>
          <a:p>
            <a:pPr algn="l">
              <a:lnSpc>
                <a:spcPts val="2640"/>
              </a:lnSpc>
            </a:pPr>
            <a:endParaRPr lang="en-US" sz="2400" dirty="0"/>
          </a:p>
          <a:p>
            <a:pPr marL="190500" indent="-190500" algn="l">
              <a:lnSpc>
                <a:spcPts val="264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cme" pitchFamily="34" charset="0"/>
                <a:ea typeface="Acme" pitchFamily="34" charset="-122"/>
                <a:cs typeface="Acme" pitchFamily="34" charset="-120"/>
              </a:rPr>
              <a:t>The face_recognition library may benefit from future updates and improvements to enhance its robustness in challenging scenarios and to incorporate the latest advancements in face recognition technology.</a:t>
            </a:r>
            <a:endParaRPr lang="en-US" sz="2400" dirty="0"/>
          </a:p>
          <a:p>
            <a:pPr algn="l">
              <a:lnSpc>
                <a:spcPts val="2640"/>
              </a:lnSpc>
            </a:pP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85548" y="2412291"/>
            <a:ext cx="9144000" cy="82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480"/>
              </a:lnSpc>
            </a:pPr>
            <a:r>
              <a:rPr lang="en-US" sz="5400" b="0" kern="0" spc="-4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54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16766" y="1172552"/>
            <a:ext cx="8229600" cy="110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20"/>
              </a:lnSpc>
            </a:pPr>
            <a:r>
              <a:rPr lang="en-US" sz="3600" b="1" kern="0" spc="-24" dirty="0">
                <a:solidFill>
                  <a:srgbClr val="FAFAFC"/>
                </a:solidFill>
                <a:latin typeface="Acme" pitchFamily="34" charset="0"/>
                <a:ea typeface="Acme" pitchFamily="34" charset="-122"/>
                <a:cs typeface="Acme" pitchFamily="34" charset="-120"/>
              </a:rPr>
              <a:t>OVERVIEW  OF  THE  PROJECT </a:t>
            </a:r>
            <a:endParaRPr lang="en-US" sz="3600" dirty="0"/>
          </a:p>
          <a:p>
            <a:pPr algn="l">
              <a:lnSpc>
                <a:spcPts val="4320"/>
              </a:lnSpc>
            </a:pP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72917" y="2275168"/>
            <a:ext cx="8229600" cy="2194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80"/>
              </a:lnSpc>
            </a:pPr>
            <a:r>
              <a:rPr lang="en-US" sz="1800" b="1" kern="0" spc="12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addresses the need for an efficient and automated attendance tracking system using face recognition technology. Traditional attendance methods can be time-consuming and error-prone. The objective is to develop a model using computer vision techniques for accurate and real-time recognition.</a:t>
            </a:r>
            <a:endParaRPr lang="en-US" sz="1800" dirty="0">
              <a:solidFill>
                <a:schemeClr val="bg1"/>
              </a:solidFill>
            </a:endParaRPr>
          </a:p>
          <a:p>
            <a:pPr algn="l">
              <a:lnSpc>
                <a:spcPts val="2880"/>
              </a:lnSpc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3311663" y="-1383943480"/>
            <a:ext cx="548640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475488" y="1219215"/>
            <a:ext cx="9144000" cy="298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60"/>
              </a:lnSpc>
            </a:pPr>
            <a:r>
              <a:rPr lang="en-US" sz="24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objectives of the project include:</a:t>
            </a:r>
            <a:endParaRPr lang="en-US" sz="2400" dirty="0"/>
          </a:p>
          <a:p>
            <a:pPr algn="l">
              <a:lnSpc>
                <a:spcPts val="3360"/>
              </a:lnSpc>
            </a:pP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0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● Implementing a real-time face recognition system for attendance  tracking.</a:t>
            </a: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0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● Providing a user-friendly web interface for interaction.</a:t>
            </a: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0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● Storing attendance data in a CSV file.</a:t>
            </a:r>
            <a:endParaRPr lang="en-US" sz="2400" dirty="0"/>
          </a:p>
          <a:p>
            <a:pPr algn="l">
              <a:lnSpc>
                <a:spcPts val="3360"/>
              </a:lnSpc>
            </a:pPr>
            <a:r>
              <a:rPr lang="en-US" sz="2400" b="0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● Ensuring efficient and accurate recognition through face encoding.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2956442" y="159397"/>
            <a:ext cx="36576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0" kern="0" spc="-48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</a:t>
            </a:r>
            <a:endParaRPr lang="en-US" sz="4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972" y="-196946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37531" y="1033474"/>
            <a:ext cx="73152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400"/>
              </a:lnSpc>
            </a:pPr>
            <a:r>
              <a:rPr lang="en-US" sz="4500" b="0" kern="0" spc="-48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COLLECTION OF DATASET</a:t>
            </a:r>
            <a:endParaRPr lang="en-US" sz="4500" dirty="0"/>
          </a:p>
          <a:p>
            <a:pPr algn="l">
              <a:lnSpc>
                <a:spcPts val="5400"/>
              </a:lnSpc>
            </a:pP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491269" y="2215493"/>
            <a:ext cx="8364684" cy="25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This dataset </a:t>
            </a:r>
            <a:r>
              <a:rPr lang="en-US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is </a:t>
            </a: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 collection of images of my classmates or an  individuals whose attendance needs to be tracked.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</a:t>
            </a:r>
            <a:r>
              <a:rPr lang="en-US" sz="1800" b="1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Size of Dataset:</a:t>
            </a: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                     The samples in the dataset consists of 61 images of different  individuals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08476" y="148905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600"/>
              </a:lnSpc>
            </a:pPr>
            <a:r>
              <a:rPr lang="en-US" sz="3000" b="1" kern="0" spc="-24" dirty="0">
                <a:solidFill>
                  <a:srgbClr val="15151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Model building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59397" y="1249615"/>
            <a:ext cx="8859475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 Encoding:</a:t>
            </a:r>
          </a:p>
          <a:p>
            <a:pPr algn="l">
              <a:lnSpc>
                <a:spcPts val="2700"/>
              </a:lnSpc>
            </a:pPr>
            <a:r>
              <a:rPr lang="en-US" sz="1400" b="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library utilizes a </a:t>
            </a:r>
            <a:r>
              <a:rPr lang="en-US" sz="1400" b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pre-trained convolutional deep </a:t>
            </a:r>
            <a:r>
              <a:rPr lang="en-US" sz="1400" b="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neural network to extract facial features and encode faces into numerical vectors. This encoding is a compact representation of facial characteristics that can be used for face comparison.</a:t>
            </a:r>
          </a:p>
          <a:p>
            <a:pPr algn="l">
              <a:lnSpc>
                <a:spcPts val="2700"/>
              </a:lnSpc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 Detection:</a:t>
            </a:r>
          </a:p>
          <a:p>
            <a:pPr algn="l">
              <a:lnSpc>
                <a:spcPts val="2700"/>
              </a:lnSpc>
            </a:pPr>
            <a:r>
              <a:rPr lang="en-US" sz="1400" b="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library also includes functions for face detection. It locates faces in images or video frames and provides bounding box coordinates.</a:t>
            </a:r>
          </a:p>
          <a:p>
            <a:pPr algn="l">
              <a:lnSpc>
                <a:spcPts val="2700"/>
              </a:lnSpc>
            </a:pPr>
            <a:r>
              <a:rPr lang="en-US" sz="16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Face Comparison:</a:t>
            </a:r>
          </a:p>
          <a:p>
            <a:pPr algn="l">
              <a:lnSpc>
                <a:spcPts val="2700"/>
              </a:lnSpc>
            </a:pPr>
            <a:r>
              <a:rPr lang="en-US" sz="1400" b="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main functionality involves comparing face encodings to determine if two faces belong to the same individual.</a:t>
            </a:r>
          </a:p>
          <a:p>
            <a:pPr algn="l">
              <a:lnSpc>
                <a:spcPts val="2700"/>
              </a:lnSpc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59397" y="782177"/>
            <a:ext cx="217848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2400" b="1" dirty="0">
                <a:solidFill>
                  <a:srgbClr val="151515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Architecture : </a:t>
            </a:r>
            <a:endParaRPr lang="en-US" sz="2400" dirty="0"/>
          </a:p>
        </p:txBody>
      </p:sp>
      <p:pic>
        <p:nvPicPr>
          <p:cNvPr id="7" name="Image 0" descr="https://pitch-assets-ccb95893-de3f-4266-973c-20049231b248.s3.eu-west-1.amazonaws.com/535ef62a-3f72-4c39-93f6-374f80be97ab?pitch-bytes=1087250&amp;pitch-content-type=image%2Fsvg%2Bxml">
            <a:extLst>
              <a:ext uri="{FF2B5EF4-FFF2-40B4-BE49-F238E27FC236}">
                <a16:creationId xmlns:a16="http://schemas.microsoft.com/office/drawing/2014/main" id="{FC2849A8-DD84-81B5-6A68-C9CCA6DF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68970" y="-1558316"/>
            <a:ext cx="10349851" cy="34144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D836D-74ED-B13C-5804-2F7CCB8B6B4A}"/>
              </a:ext>
            </a:extLst>
          </p:cNvPr>
          <p:cNvSpPr txBox="1"/>
          <p:nvPr/>
        </p:nvSpPr>
        <p:spPr>
          <a:xfrm>
            <a:off x="280656" y="271603"/>
            <a:ext cx="570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Some Uses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A22A4-BEE1-7ECB-C83F-31E82DECDACC}"/>
              </a:ext>
            </a:extLst>
          </p:cNvPr>
          <p:cNvSpPr txBox="1"/>
          <p:nvPr/>
        </p:nvSpPr>
        <p:spPr>
          <a:xfrm>
            <a:off x="624689" y="896293"/>
            <a:ext cx="8184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Smart Classrooms and Training Centers:</a:t>
            </a:r>
          </a:p>
          <a:p>
            <a:endParaRPr lang="en-US" sz="800" b="1" dirty="0"/>
          </a:p>
          <a:p>
            <a:r>
              <a:rPr lang="en-US" dirty="0"/>
              <a:t>Enhances the learning environment by automating attendance in educational institutions.</a:t>
            </a:r>
          </a:p>
          <a:p>
            <a:r>
              <a:rPr lang="en-US" dirty="0"/>
              <a:t>Provides insights into attendance patterns and engagement.</a:t>
            </a:r>
          </a:p>
          <a:p>
            <a:endParaRPr lang="en-US" b="1" dirty="0"/>
          </a:p>
          <a:p>
            <a:r>
              <a:rPr lang="en-US" b="1" dirty="0"/>
              <a:t>Security Systems:</a:t>
            </a:r>
          </a:p>
          <a:p>
            <a:endParaRPr lang="en-US" sz="800" b="1" dirty="0"/>
          </a:p>
          <a:p>
            <a:r>
              <a:rPr lang="en-US" dirty="0"/>
              <a:t>It is used in security applications, where facial recognition is employed for access control and identity verification.</a:t>
            </a:r>
          </a:p>
          <a:p>
            <a:endParaRPr lang="en-US" dirty="0"/>
          </a:p>
          <a:p>
            <a:r>
              <a:rPr lang="en-US" b="1" dirty="0"/>
              <a:t>Biometric Authentication:</a:t>
            </a:r>
          </a:p>
          <a:p>
            <a:endParaRPr lang="en-US" sz="800" b="1" dirty="0"/>
          </a:p>
          <a:p>
            <a:r>
              <a:rPr lang="en-US" dirty="0"/>
              <a:t>Applications that require biometric authentication can use the </a:t>
            </a:r>
            <a:r>
              <a:rPr lang="en-US" dirty="0" err="1"/>
              <a:t>face_recognition</a:t>
            </a:r>
            <a:r>
              <a:rPr lang="en-US" dirty="0"/>
              <a:t> library to recognize and verify individuals based on their faces.</a:t>
            </a:r>
          </a:p>
        </p:txBody>
      </p:sp>
      <p:pic>
        <p:nvPicPr>
          <p:cNvPr id="4" name="Image 1" descr="https://pitch-assets-ccb95893-de3f-4266-973c-20049231b248.s3.eu-west-1.amazonaws.com/cb0376c7-95e8-4842-9013-a21a5ffa5e8f?pitch-bytes=537152&amp;pitch-content-type=image%2Fsvg%2Bxml">
            <a:extLst>
              <a:ext uri="{FF2B5EF4-FFF2-40B4-BE49-F238E27FC236}">
                <a16:creationId xmlns:a16="http://schemas.microsoft.com/office/drawing/2014/main" id="{65E2E3AD-5D81-73B0-2976-3B806141B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21000000">
            <a:off x="4307296" y="-2846118"/>
            <a:ext cx="7141164" cy="569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291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23961131990-5ea7c61b2107?crop=entropy&amp;cs=tinysrgb&amp;fit=max&amp;fm=jpg&amp;ixid=M3wyMTIyMnwwfDF8c2VhcmNofDN8fERhdGF8ZW58MHx8fHwxNzA2NTkzNTA4fDA&amp;ixlib=rb-4.0.3&amp;q=80&amp;w=1080"/>
          <p:cNvPicPr>
            <a:picLocks noChangeAspect="1"/>
          </p:cNvPicPr>
          <p:nvPr/>
        </p:nvPicPr>
        <p:blipFill>
          <a:blip r:embed="rId3"/>
          <a:srcRect l="23775" t="4738" r="23946" b="4738"/>
          <a:stretch/>
        </p:blipFill>
        <p:spPr>
          <a:xfrm>
            <a:off x="5342300" y="248770"/>
            <a:ext cx="3585314" cy="4656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5670" y="812709"/>
            <a:ext cx="4752590" cy="329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320"/>
              </a:lnSpc>
            </a:pPr>
            <a:r>
              <a:rPr lang="en-US" sz="2400" b="1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Insights Gained from this Project</a:t>
            </a:r>
            <a:endParaRPr lang="en-US" sz="2400" dirty="0"/>
          </a:p>
          <a:p>
            <a:pPr algn="l">
              <a:lnSpc>
                <a:spcPts val="4320"/>
              </a:lnSpc>
            </a:pPr>
            <a:endParaRPr lang="en-US" sz="2400" dirty="0"/>
          </a:p>
          <a:p>
            <a:pPr algn="l">
              <a:lnSpc>
                <a:spcPts val="4320"/>
              </a:lnSpc>
            </a:pPr>
            <a:r>
              <a:rPr lang="en-US" sz="2400" b="0" kern="0" spc="12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provides insights into real-time attendance tracking using face recognition technology.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972" y="-196946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11663" y="-1383943480"/>
            <a:ext cx="548640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800" dirty="0"/>
          </a:p>
        </p:txBody>
      </p:sp>
      <p:sp>
        <p:nvSpPr>
          <p:cNvPr id="5" name="Shape 1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BEBEBE"/>
            </a:solidFill>
            <a:prstDash val="solid"/>
            <a:headEnd type="none"/>
            <a:tailEnd type="none"/>
          </a:ln>
        </p:spPr>
      </p:sp>
      <p:sp>
        <p:nvSpPr>
          <p:cNvPr id="6" name="Text 2"/>
          <p:cNvSpPr/>
          <p:nvPr/>
        </p:nvSpPr>
        <p:spPr>
          <a:xfrm>
            <a:off x="3841444" y="476250"/>
            <a:ext cx="1828800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RESULT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>
            <a:off x="290509" y="1448660"/>
            <a:ext cx="8229600" cy="304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r>
              <a:rPr lang="en-US" sz="1800" b="1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Accuracy Metrics: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➤ </a:t>
            </a: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The primary accuracy metric used in face recognition tasks is based on face distance.</a:t>
            </a:r>
          </a:p>
          <a:p>
            <a:pPr algn="l">
              <a:lnSpc>
                <a:spcPts val="2520"/>
              </a:lnSpc>
            </a:pPr>
            <a:endParaRPr lang="en-US" kern="0" spc="-48" dirty="0">
              <a:solidFill>
                <a:srgbClr val="121212"/>
              </a:solidFill>
              <a:latin typeface="Noto Serif JP" pitchFamily="34" charset="0"/>
              <a:ea typeface="Noto Serif JP" pitchFamily="34" charset="-122"/>
              <a:cs typeface="Noto Serif JP" pitchFamily="34" charset="-120"/>
            </a:endParaRPr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➤ After encoding faces, the library calculates the Euclidean distance between the face </a:t>
            </a:r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encodings of the detected faces and the known faces.</a:t>
            </a:r>
          </a:p>
          <a:p>
            <a:pPr algn="l">
              <a:lnSpc>
                <a:spcPts val="2520"/>
              </a:lnSpc>
            </a:pPr>
            <a:endParaRPr lang="en-US" sz="1800" b="0" kern="0" spc="-48" dirty="0">
              <a:solidFill>
                <a:srgbClr val="121212"/>
              </a:solidFill>
              <a:latin typeface="Noto Serif JP" pitchFamily="34" charset="0"/>
              <a:ea typeface="Noto Serif JP" pitchFamily="34" charset="-122"/>
              <a:cs typeface="Noto Serif JP" pitchFamily="34" charset="-120"/>
            </a:endParaRPr>
          </a:p>
          <a:p>
            <a:pPr algn="l">
              <a:lnSpc>
                <a:spcPts val="2520"/>
              </a:lnSpc>
            </a:pPr>
            <a:r>
              <a:rPr lang="en-US" sz="1800" b="0" kern="0" spc="-48" dirty="0">
                <a:solidFill>
                  <a:srgbClr val="121212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 ➤ A lower distance indicates a higher likelihood of a match.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7588" y="1443872"/>
            <a:ext cx="7315200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000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 </a:t>
            </a:r>
            <a:endParaRPr lang="en-US" sz="2400" dirty="0"/>
          </a:p>
          <a:p>
            <a:pPr algn="l">
              <a:lnSpc>
                <a:spcPts val="3000"/>
              </a:lnSpc>
            </a:pPr>
            <a:endParaRPr lang="en-US" sz="2400" dirty="0"/>
          </a:p>
          <a:p>
            <a:pPr algn="l">
              <a:lnSpc>
                <a:spcPts val="3000"/>
              </a:lnSpc>
            </a:pPr>
            <a:r>
              <a:rPr lang="en-US" sz="2400" b="0" kern="0" spc="-12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While the library is convenient for many face recognition tasks, its performance may be affected by factors such as varying lighting conditions, pose variations, and the quality of input images.</a:t>
            </a:r>
            <a:endParaRPr lang="en-US" sz="2400" dirty="0"/>
          </a:p>
          <a:p>
            <a:pPr algn="l">
              <a:lnSpc>
                <a:spcPts val="3000"/>
              </a:lnSpc>
            </a:pPr>
            <a:endParaRPr lang="en-US" sz="2400" dirty="0"/>
          </a:p>
          <a:p>
            <a:pPr algn="l">
              <a:lnSpc>
                <a:spcPts val="3000"/>
              </a:lnSpc>
            </a:pP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081212" y="758072"/>
            <a:ext cx="8229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400"/>
              </a:lnSpc>
            </a:pPr>
            <a:r>
              <a:rPr lang="en-US" sz="6800" b="1" kern="0" spc="-48" dirty="0">
                <a:solidFill>
                  <a:srgbClr val="000000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LIMITATION</a:t>
            </a:r>
            <a:endParaRPr lang="en-US" sz="6750" dirty="0"/>
          </a:p>
        </p:txBody>
      </p:sp>
      <p:sp>
        <p:nvSpPr>
          <p:cNvPr id="5" name="Text 2"/>
          <p:cNvSpPr/>
          <p:nvPr/>
        </p:nvSpPr>
        <p:spPr>
          <a:xfrm>
            <a:off x="194084" y="163871"/>
            <a:ext cx="1524000" cy="361950"/>
          </a:xfrm>
          <a:prstGeom prst="roundRect">
            <a:avLst>
              <a:gd name="adj" fmla="val 80000"/>
            </a:avLst>
          </a:prstGeom>
          <a:solidFill>
            <a:srgbClr val="C6FF00"/>
          </a:solidFill>
          <a:ln/>
        </p:spPr>
        <p:txBody>
          <a:bodyPr wrap="square" lIns="84667" tIns="42730" rIns="84667" bIns="42730" rtlCol="0" anchor="ctr"/>
          <a:lstStyle/>
          <a:p>
            <a:pPr algn="ctr">
              <a:lnSpc>
                <a:spcPts val="1125"/>
              </a:lnSpc>
            </a:pP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529</Words>
  <Application>Microsoft Macintosh PowerPoint</Application>
  <PresentationFormat>On-screen Show (16:9)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Acme</vt:lpstr>
      <vt:lpstr>Arial</vt:lpstr>
      <vt:lpstr>Fira Sans</vt:lpstr>
      <vt:lpstr>Inter</vt:lpstr>
      <vt:lpstr>Merriweather</vt:lpstr>
      <vt:lpstr>Noto Serif JP</vt:lpstr>
      <vt:lpstr>Poppins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cd2l project</dc:title>
  <dc:subject>PptxGenJS Presentation</dc:subject>
  <dc:creator>Pitch Software GmbH</dc:creator>
  <cp:lastModifiedBy>Harish S</cp:lastModifiedBy>
  <cp:revision>2</cp:revision>
  <dcterms:created xsi:type="dcterms:W3CDTF">2024-01-30T18:30:29Z</dcterms:created>
  <dcterms:modified xsi:type="dcterms:W3CDTF">2024-01-31T12:22:27Z</dcterms:modified>
</cp:coreProperties>
</file>